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7" r:id="rId4"/>
    <p:sldId id="278" r:id="rId5"/>
    <p:sldId id="279" r:id="rId6"/>
    <p:sldId id="280" r:id="rId7"/>
    <p:sldId id="274" r:id="rId8"/>
    <p:sldId id="275" r:id="rId9"/>
    <p:sldId id="276" r:id="rId10"/>
    <p:sldId id="256" r:id="rId11"/>
    <p:sldId id="257" r:id="rId12"/>
    <p:sldId id="258" r:id="rId13"/>
    <p:sldId id="259" r:id="rId14"/>
    <p:sldId id="260" r:id="rId15"/>
    <p:sldId id="265" r:id="rId16"/>
    <p:sldId id="266" r:id="rId17"/>
    <p:sldId id="267"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CCF3A0-9BAE-48DE-AC1B-DE83B6200FC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0E470E2-1957-4902-8116-506F39C952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98A6DEB-CEA7-44FC-B9A3-08DAD6C8F705}"/>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5" name="Platshållare för sidfot 4">
            <a:extLst>
              <a:ext uri="{FF2B5EF4-FFF2-40B4-BE49-F238E27FC236}">
                <a16:creationId xmlns:a16="http://schemas.microsoft.com/office/drawing/2014/main" id="{5EB12402-3399-41B7-9014-D6BB3A5C3EB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6981E98-295B-4D1C-89A2-229E767BB6D3}"/>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83873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1F5798-2274-4CA5-AF27-0C89F1B6560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AAB2B2C-1AB2-4B12-B402-D537EF5B28CB}"/>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5C378E1-D58D-40F2-B6FF-325D6AE4BA44}"/>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5" name="Platshållare för sidfot 4">
            <a:extLst>
              <a:ext uri="{FF2B5EF4-FFF2-40B4-BE49-F238E27FC236}">
                <a16:creationId xmlns:a16="http://schemas.microsoft.com/office/drawing/2014/main" id="{87377CE3-8B55-4721-BD17-4BC51985EAD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8321F2D-0914-402B-9F92-5426DA1811A1}"/>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47239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7358743-1BA0-4A92-B21A-51A6C9B538C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73C6953-A5F8-4B7F-B10F-3099C1A6EDFC}"/>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222B3F-92DF-48A1-8C78-1FE2CAF2DDFB}"/>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5" name="Platshållare för sidfot 4">
            <a:extLst>
              <a:ext uri="{FF2B5EF4-FFF2-40B4-BE49-F238E27FC236}">
                <a16:creationId xmlns:a16="http://schemas.microsoft.com/office/drawing/2014/main" id="{39413FD5-6622-4741-890F-2B90872ABFE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75B6508-1399-4973-97D4-EC1F0A378A10}"/>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3349512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6A1571-DD1F-4F5D-AADC-C465F4521A1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C950D39-5EE2-42C5-8BD7-44A037A18AB5}"/>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EF5F154-6BE3-47B5-A633-1DA72AC8ECCD}"/>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5" name="Platshållare för sidfot 4">
            <a:extLst>
              <a:ext uri="{FF2B5EF4-FFF2-40B4-BE49-F238E27FC236}">
                <a16:creationId xmlns:a16="http://schemas.microsoft.com/office/drawing/2014/main" id="{4D0D7FD0-7863-4378-ABB1-F8ADE2179F8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5ACD48-34A5-4D61-B305-C81891854762}"/>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120549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DF7D4D-AB0B-435C-ACC3-AAA8A4BCBCA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35EE4E3-4B90-47ED-A829-CF74DD86AF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147D7A94-75A6-4495-BA5D-1AEAE4EDF2B9}"/>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5" name="Platshållare för sidfot 4">
            <a:extLst>
              <a:ext uri="{FF2B5EF4-FFF2-40B4-BE49-F238E27FC236}">
                <a16:creationId xmlns:a16="http://schemas.microsoft.com/office/drawing/2014/main" id="{B1EA9136-2C30-43AE-B0B1-495AD33BFF2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3C5A8F-0CA9-4EE6-87D8-DF2B95279458}"/>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14435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8CBB72-4680-4A13-A043-E0707FC776B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C787794-89D8-4AC6-AD4E-E2964B07D817}"/>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92E348B-446A-43F0-8D09-03C208C22F2D}"/>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A645A46-23E2-4C55-8E96-385A996CEDA9}"/>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6" name="Platshållare för sidfot 5">
            <a:extLst>
              <a:ext uri="{FF2B5EF4-FFF2-40B4-BE49-F238E27FC236}">
                <a16:creationId xmlns:a16="http://schemas.microsoft.com/office/drawing/2014/main" id="{B44526C9-D072-4A06-80EF-0C453D18EC1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1C16AA3-712C-4DE3-B8F7-AAEA32621729}"/>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366828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DC0550-2076-4F7F-B8D2-127DB62CA8E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0B019BA-F5BC-46B4-9336-24C592CF91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F61D6ACB-EB10-40CB-A7A4-2876F9A4C545}"/>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E2FB1EA-FDD8-46D6-B013-EDF663DC74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BF306EA5-59F8-4951-8458-AEFA4429BCB7}"/>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7F7E29C-BB50-4A85-A833-0FA76C1778E5}"/>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8" name="Platshållare för sidfot 7">
            <a:extLst>
              <a:ext uri="{FF2B5EF4-FFF2-40B4-BE49-F238E27FC236}">
                <a16:creationId xmlns:a16="http://schemas.microsoft.com/office/drawing/2014/main" id="{16DF4C0C-F402-48D5-8B6A-C37B86E0C6A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14BA71D-6203-4515-96F1-8AB2AB850BA4}"/>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1923733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D4513C-B022-48A3-BC45-204BD5508FD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48EA4DF-8CDD-42EC-AB2F-98B37C8D73E6}"/>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4" name="Platshållare för sidfot 3">
            <a:extLst>
              <a:ext uri="{FF2B5EF4-FFF2-40B4-BE49-F238E27FC236}">
                <a16:creationId xmlns:a16="http://schemas.microsoft.com/office/drawing/2014/main" id="{58FAB9CE-044D-4D95-8335-847CD8B230D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751E93E-54FB-4F83-88BB-125D9FC72BD1}"/>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289428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9F4B480-B3D8-4195-BEFB-247EA86244E1}"/>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3" name="Platshållare för sidfot 2">
            <a:extLst>
              <a:ext uri="{FF2B5EF4-FFF2-40B4-BE49-F238E27FC236}">
                <a16:creationId xmlns:a16="http://schemas.microsoft.com/office/drawing/2014/main" id="{47C05F13-372B-48B1-94DD-A327038921EE}"/>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4DE28310-C3EB-4292-935A-7D65918C43CA}"/>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305280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3705EC-E499-4AD7-8F38-112C9239382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7194B8-6ED2-49E7-924E-5DC347CD0B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6AFF6F3-E34B-4FCF-A0E3-63A94EC77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9CA37D0-890D-481F-A670-55B4E0D24A8A}"/>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6" name="Platshållare för sidfot 5">
            <a:extLst>
              <a:ext uri="{FF2B5EF4-FFF2-40B4-BE49-F238E27FC236}">
                <a16:creationId xmlns:a16="http://schemas.microsoft.com/office/drawing/2014/main" id="{DF45E9EE-8764-4397-A02A-E11967FCE28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42CFC6-8E65-43B8-8918-CFE12BDDD7BA}"/>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347462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2AF4E5-F3B9-41D5-B295-360BE21005C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A7626AF-3F24-46AB-B5C7-2F6996504D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7156BFF-30A9-492B-B45D-39DB48A48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B15F373A-93D4-4FD3-BCA2-5A160EA4724C}"/>
              </a:ext>
            </a:extLst>
          </p:cNvPr>
          <p:cNvSpPr>
            <a:spLocks noGrp="1"/>
          </p:cNvSpPr>
          <p:nvPr>
            <p:ph type="dt" sz="half" idx="10"/>
          </p:nvPr>
        </p:nvSpPr>
        <p:spPr/>
        <p:txBody>
          <a:bodyPr/>
          <a:lstStyle/>
          <a:p>
            <a:fld id="{B4CD9BA1-A5DC-4EAD-8B27-4D4B1AD5B5A9}" type="datetimeFigureOut">
              <a:rPr lang="sv-SE" smtClean="0"/>
              <a:t>2019-04-09</a:t>
            </a:fld>
            <a:endParaRPr lang="sv-SE"/>
          </a:p>
        </p:txBody>
      </p:sp>
      <p:sp>
        <p:nvSpPr>
          <p:cNvPr id="6" name="Platshållare för sidfot 5">
            <a:extLst>
              <a:ext uri="{FF2B5EF4-FFF2-40B4-BE49-F238E27FC236}">
                <a16:creationId xmlns:a16="http://schemas.microsoft.com/office/drawing/2014/main" id="{5E6AF9AF-B894-4A08-BDB6-E2E5232FE20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22EA8B7-A2CA-4237-BFCE-4C8B74387B21}"/>
              </a:ext>
            </a:extLst>
          </p:cNvPr>
          <p:cNvSpPr>
            <a:spLocks noGrp="1"/>
          </p:cNvSpPr>
          <p:nvPr>
            <p:ph type="sldNum" sz="quarter" idx="12"/>
          </p:nvPr>
        </p:nvSpPr>
        <p:spPr/>
        <p:txBody>
          <a:bodyPr/>
          <a:lstStyle/>
          <a:p>
            <a:fld id="{66516248-B24A-4817-AB44-055A59E7909E}" type="slidenum">
              <a:rPr lang="sv-SE" smtClean="0"/>
              <a:t>‹#›</a:t>
            </a:fld>
            <a:endParaRPr lang="sv-SE"/>
          </a:p>
        </p:txBody>
      </p:sp>
    </p:spTree>
    <p:extLst>
      <p:ext uri="{BB962C8B-B14F-4D97-AF65-F5344CB8AC3E}">
        <p14:creationId xmlns:p14="http://schemas.microsoft.com/office/powerpoint/2010/main" val="174582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ECFDB70-B430-4EA4-8882-BD6E0BF8E4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5795049-7F90-460B-A017-7D39FE22BB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6C5BED8-2390-4F4C-8512-54005C106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D9BA1-A5DC-4EAD-8B27-4D4B1AD5B5A9}" type="datetimeFigureOut">
              <a:rPr lang="sv-SE" smtClean="0"/>
              <a:t>2019-04-09</a:t>
            </a:fld>
            <a:endParaRPr lang="sv-SE"/>
          </a:p>
        </p:txBody>
      </p:sp>
      <p:sp>
        <p:nvSpPr>
          <p:cNvPr id="5" name="Platshållare för sidfot 4">
            <a:extLst>
              <a:ext uri="{FF2B5EF4-FFF2-40B4-BE49-F238E27FC236}">
                <a16:creationId xmlns:a16="http://schemas.microsoft.com/office/drawing/2014/main" id="{EAD49CA7-CF42-45AE-9FA8-21BABA417B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76AEC23-56C5-4942-AD3F-A44FE02E26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16248-B24A-4817-AB44-055A59E7909E}" type="slidenum">
              <a:rPr lang="sv-SE" smtClean="0"/>
              <a:t>‹#›</a:t>
            </a:fld>
            <a:endParaRPr lang="sv-SE"/>
          </a:p>
        </p:txBody>
      </p:sp>
    </p:spTree>
    <p:extLst>
      <p:ext uri="{BB962C8B-B14F-4D97-AF65-F5344CB8AC3E}">
        <p14:creationId xmlns:p14="http://schemas.microsoft.com/office/powerpoint/2010/main" val="2314029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t>Kick off Tävlingsvärdar 190409</a:t>
            </a:r>
            <a:br>
              <a:rPr lang="sv-SE" dirty="0"/>
            </a:br>
            <a:r>
              <a:rPr lang="sv-SE" sz="2800" dirty="0"/>
              <a:t>- Dagens agenda</a:t>
            </a:r>
          </a:p>
        </p:txBody>
      </p:sp>
      <p:sp>
        <p:nvSpPr>
          <p:cNvPr id="2" name="Platshållare för innehåll 1"/>
          <p:cNvSpPr>
            <a:spLocks noGrp="1"/>
          </p:cNvSpPr>
          <p:nvPr>
            <p:ph idx="1"/>
          </p:nvPr>
        </p:nvSpPr>
        <p:spPr>
          <a:xfrm>
            <a:off x="838200" y="2021305"/>
            <a:ext cx="10515600" cy="4351338"/>
          </a:xfrm>
        </p:spPr>
        <p:txBody>
          <a:bodyPr/>
          <a:lstStyle/>
          <a:p>
            <a:r>
              <a:rPr lang="sv-SE" dirty="0"/>
              <a:t>Bemanning klubbtävlingar, aktuellt läge</a:t>
            </a:r>
          </a:p>
          <a:p>
            <a:r>
              <a:rPr lang="sv-SE" dirty="0"/>
              <a:t>Bemanning Oakley Tour 17 maj</a:t>
            </a:r>
          </a:p>
          <a:p>
            <a:r>
              <a:rPr lang="sv-SE" dirty="0"/>
              <a:t>Anslagstavlan</a:t>
            </a:r>
          </a:p>
          <a:p>
            <a:r>
              <a:rPr lang="sv-SE" dirty="0"/>
              <a:t>Seriespel</a:t>
            </a:r>
          </a:p>
          <a:p>
            <a:r>
              <a:rPr lang="sv-SE" dirty="0"/>
              <a:t>Tävlingsvärdarnas uppgifter</a:t>
            </a:r>
          </a:p>
          <a:p>
            <a:r>
              <a:rPr lang="sv-SE" dirty="0"/>
              <a:t>Nu är det dags…..</a:t>
            </a:r>
          </a:p>
        </p:txBody>
      </p:sp>
    </p:spTree>
    <p:extLst>
      <p:ext uri="{BB962C8B-B14F-4D97-AF65-F5344CB8AC3E}">
        <p14:creationId xmlns:p14="http://schemas.microsoft.com/office/powerpoint/2010/main" val="352064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t>Kick off Tävlingsvärdar 190409</a:t>
            </a:r>
            <a:br>
              <a:rPr lang="sv-SE" dirty="0"/>
            </a:br>
            <a:r>
              <a:rPr lang="sv-SE" sz="2800" dirty="0"/>
              <a:t>-</a:t>
            </a:r>
            <a:r>
              <a:rPr lang="sv-SE" sz="2800" dirty="0" err="1"/>
              <a:t>Golfident</a:t>
            </a:r>
            <a:r>
              <a:rPr lang="sv-SE" sz="2800" dirty="0"/>
              <a:t>, hyra eller låna ut ett chip</a:t>
            </a:r>
          </a:p>
        </p:txBody>
      </p:sp>
      <p:pic>
        <p:nvPicPr>
          <p:cNvPr id="6" name="Bildobjekt 5"/>
          <p:cNvPicPr>
            <a:picLocks noChangeAspect="1"/>
          </p:cNvPicPr>
          <p:nvPr/>
        </p:nvPicPr>
        <p:blipFill>
          <a:blip r:embed="rId3"/>
          <a:stretch>
            <a:fillRect/>
          </a:stretch>
        </p:blipFill>
        <p:spPr>
          <a:xfrm>
            <a:off x="1252788" y="2021305"/>
            <a:ext cx="3200564" cy="4381725"/>
          </a:xfrm>
          <a:prstGeom prst="rect">
            <a:avLst/>
          </a:prstGeom>
        </p:spPr>
      </p:pic>
      <p:sp>
        <p:nvSpPr>
          <p:cNvPr id="7" name="textruta 6"/>
          <p:cNvSpPr txBox="1"/>
          <p:nvPr/>
        </p:nvSpPr>
        <p:spPr>
          <a:xfrm>
            <a:off x="7166344" y="2775097"/>
            <a:ext cx="4233338" cy="3416320"/>
          </a:xfrm>
          <a:prstGeom prst="rect">
            <a:avLst/>
          </a:prstGeom>
          <a:noFill/>
          <a:ln>
            <a:solidFill>
              <a:schemeClr val="tx1"/>
            </a:solidFill>
          </a:ln>
        </p:spPr>
        <p:txBody>
          <a:bodyPr wrap="none" rtlCol="0">
            <a:spAutoFit/>
          </a:bodyPr>
          <a:lstStyle/>
          <a:p>
            <a:r>
              <a:rPr lang="sv-SE" dirty="0"/>
              <a:t>Så här hyr vi ut ett chip</a:t>
            </a:r>
          </a:p>
          <a:p>
            <a:pPr marL="285750" indent="-285750">
              <a:buFont typeface="Arial" panose="020B0604020202020204" pitchFamily="34" charset="0"/>
              <a:buChar char="•"/>
            </a:pPr>
            <a:r>
              <a:rPr lang="sv-SE" dirty="0"/>
              <a:t>Personen fyller i ett papper med sin info</a:t>
            </a:r>
          </a:p>
          <a:p>
            <a:pPr marL="285750" indent="-285750">
              <a:buFont typeface="Arial" panose="020B0604020202020204" pitchFamily="34" charset="0"/>
              <a:buChar char="•"/>
            </a:pPr>
            <a:r>
              <a:rPr lang="sv-SE" dirty="0"/>
              <a:t>Programmera chipet</a:t>
            </a:r>
          </a:p>
          <a:p>
            <a:endParaRPr lang="sv-SE" dirty="0"/>
          </a:p>
          <a:p>
            <a:endParaRPr lang="sv-SE" dirty="0"/>
          </a:p>
          <a:p>
            <a:r>
              <a:rPr lang="sv-SE" dirty="0"/>
              <a:t>Så här registrerar vi ett chip</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Tryck ”Övrigt” på terminalen</a:t>
            </a:r>
          </a:p>
          <a:p>
            <a:pPr marL="285750" indent="-285750">
              <a:buFont typeface="Arial" panose="020B0604020202020204" pitchFamily="34" charset="0"/>
              <a:buChar char="•"/>
            </a:pPr>
            <a:r>
              <a:rPr lang="sv-SE" dirty="0"/>
              <a:t>Välj ”Tilldela chip”</a:t>
            </a:r>
          </a:p>
          <a:p>
            <a:pPr marL="285750" indent="-285750">
              <a:buFont typeface="Arial" panose="020B0604020202020204" pitchFamily="34" charset="0"/>
              <a:buChar char="•"/>
            </a:pPr>
            <a:r>
              <a:rPr lang="sv-SE" dirty="0"/>
              <a:t>Följ instruktionerna</a:t>
            </a:r>
          </a:p>
          <a:p>
            <a:endParaRPr lang="sv-SE" dirty="0"/>
          </a:p>
          <a:p>
            <a:endParaRPr lang="sv-SE" dirty="0"/>
          </a:p>
        </p:txBody>
      </p:sp>
    </p:spTree>
    <p:extLst>
      <p:ext uri="{BB962C8B-B14F-4D97-AF65-F5344CB8AC3E}">
        <p14:creationId xmlns:p14="http://schemas.microsoft.com/office/powerpoint/2010/main" val="604133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t>Kick off Tävlingsvärdar 190409</a:t>
            </a:r>
            <a:br>
              <a:rPr lang="sv-SE" dirty="0"/>
            </a:br>
            <a:r>
              <a:rPr lang="sv-SE" sz="2800" dirty="0"/>
              <a:t>-</a:t>
            </a:r>
            <a:r>
              <a:rPr lang="sv-SE" sz="2800" dirty="0" err="1"/>
              <a:t>Golfident</a:t>
            </a:r>
            <a:r>
              <a:rPr lang="sv-SE" sz="2800" dirty="0"/>
              <a:t>, så här checkar man in</a:t>
            </a:r>
          </a:p>
        </p:txBody>
      </p:sp>
      <p:pic>
        <p:nvPicPr>
          <p:cNvPr id="2" name="Bildobjekt 1"/>
          <p:cNvPicPr>
            <a:picLocks noChangeAspect="1"/>
          </p:cNvPicPr>
          <p:nvPr/>
        </p:nvPicPr>
        <p:blipFill>
          <a:blip r:embed="rId3"/>
          <a:stretch>
            <a:fillRect/>
          </a:stretch>
        </p:blipFill>
        <p:spPr>
          <a:xfrm>
            <a:off x="616318" y="2361277"/>
            <a:ext cx="2921150" cy="4019757"/>
          </a:xfrm>
          <a:prstGeom prst="rect">
            <a:avLst/>
          </a:prstGeom>
        </p:spPr>
      </p:pic>
      <p:sp>
        <p:nvSpPr>
          <p:cNvPr id="6" name="textruta 5"/>
          <p:cNvSpPr txBox="1"/>
          <p:nvPr/>
        </p:nvSpPr>
        <p:spPr>
          <a:xfrm>
            <a:off x="7166345" y="2775097"/>
            <a:ext cx="2921150" cy="2585323"/>
          </a:xfrm>
          <a:prstGeom prst="rect">
            <a:avLst/>
          </a:prstGeom>
          <a:noFill/>
          <a:ln>
            <a:solidFill>
              <a:schemeClr val="tx1"/>
            </a:solidFill>
          </a:ln>
        </p:spPr>
        <p:txBody>
          <a:bodyPr wrap="square" rtlCol="0">
            <a:spAutoFit/>
          </a:bodyPr>
          <a:lstStyle/>
          <a:p>
            <a:r>
              <a:rPr lang="sv-SE" dirty="0"/>
              <a:t>Så här checkar man in</a:t>
            </a:r>
          </a:p>
          <a:p>
            <a:pPr marL="285750" indent="-285750">
              <a:buFont typeface="Arial" panose="020B0604020202020204" pitchFamily="34" charset="0"/>
              <a:buChar char="•"/>
            </a:pPr>
            <a:r>
              <a:rPr lang="sv-SE" dirty="0"/>
              <a:t>Välj före rondan</a:t>
            </a:r>
          </a:p>
          <a:p>
            <a:pPr marL="285750" indent="-285750">
              <a:buFont typeface="Arial" panose="020B0604020202020204" pitchFamily="34" charset="0"/>
              <a:buChar char="•"/>
            </a:pPr>
            <a:r>
              <a:rPr lang="sv-SE" dirty="0"/>
              <a:t>Sätt in chipet i läsaren</a:t>
            </a:r>
          </a:p>
          <a:p>
            <a:pPr marL="285750" indent="-285750">
              <a:buFont typeface="Arial" panose="020B0604020202020204" pitchFamily="34" charset="0"/>
              <a:buChar char="•"/>
            </a:pPr>
            <a:r>
              <a:rPr lang="sv-SE" dirty="0"/>
              <a:t>Följ instruktionerna och kontrollera uppgifterna</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767258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t>Kick off Tävlingsvärdar 190409</a:t>
            </a:r>
            <a:br>
              <a:rPr lang="sv-SE" dirty="0"/>
            </a:br>
            <a:r>
              <a:rPr lang="sv-SE" sz="2800" dirty="0"/>
              <a:t>-</a:t>
            </a:r>
            <a:r>
              <a:rPr lang="sv-SE" sz="2800" dirty="0" err="1"/>
              <a:t>Golfident</a:t>
            </a:r>
            <a:r>
              <a:rPr lang="sv-SE" sz="2800" dirty="0"/>
              <a:t>, så här registrerar man</a:t>
            </a:r>
          </a:p>
        </p:txBody>
      </p:sp>
      <p:pic>
        <p:nvPicPr>
          <p:cNvPr id="3" name="Bildobjekt 2"/>
          <p:cNvPicPr>
            <a:picLocks noChangeAspect="1"/>
          </p:cNvPicPr>
          <p:nvPr/>
        </p:nvPicPr>
        <p:blipFill>
          <a:blip r:embed="rId3"/>
          <a:stretch>
            <a:fillRect/>
          </a:stretch>
        </p:blipFill>
        <p:spPr>
          <a:xfrm>
            <a:off x="838200" y="1934378"/>
            <a:ext cx="2749691" cy="4400776"/>
          </a:xfrm>
          <a:prstGeom prst="rect">
            <a:avLst/>
          </a:prstGeom>
        </p:spPr>
      </p:pic>
      <p:sp>
        <p:nvSpPr>
          <p:cNvPr id="6" name="textruta 5"/>
          <p:cNvSpPr txBox="1"/>
          <p:nvPr/>
        </p:nvSpPr>
        <p:spPr>
          <a:xfrm>
            <a:off x="7166344" y="2775096"/>
            <a:ext cx="4001765" cy="3139321"/>
          </a:xfrm>
          <a:prstGeom prst="rect">
            <a:avLst/>
          </a:prstGeom>
          <a:noFill/>
          <a:ln>
            <a:solidFill>
              <a:schemeClr val="tx1"/>
            </a:solidFill>
          </a:ln>
        </p:spPr>
        <p:txBody>
          <a:bodyPr wrap="square" rtlCol="0">
            <a:spAutoFit/>
          </a:bodyPr>
          <a:lstStyle/>
          <a:p>
            <a:r>
              <a:rPr lang="sv-SE" dirty="0"/>
              <a:t>Så här registrerar man</a:t>
            </a:r>
          </a:p>
          <a:p>
            <a:pPr marL="285750" indent="-285750">
              <a:buFont typeface="Arial" panose="020B0604020202020204" pitchFamily="34" charset="0"/>
              <a:buChar char="•"/>
            </a:pPr>
            <a:r>
              <a:rPr lang="sv-SE" dirty="0"/>
              <a:t>Sätt chipet i starthålet</a:t>
            </a:r>
          </a:p>
          <a:p>
            <a:pPr marL="285750" indent="-285750">
              <a:buFont typeface="Arial" panose="020B0604020202020204" pitchFamily="34" charset="0"/>
              <a:buChar char="•"/>
            </a:pPr>
            <a:r>
              <a:rPr lang="sv-SE" dirty="0"/>
              <a:t>Kontrollera antalet slag, om dessa inte stämmer</a:t>
            </a:r>
          </a:p>
          <a:p>
            <a:pPr marL="285750" indent="-285750">
              <a:buFont typeface="Arial" panose="020B0604020202020204" pitchFamily="34" charset="0"/>
              <a:buChar char="•"/>
            </a:pPr>
            <a:r>
              <a:rPr lang="sv-SE" dirty="0"/>
              <a:t>Öka eller minska antalet slag med hjälp av + och -. </a:t>
            </a:r>
          </a:p>
          <a:p>
            <a:pPr marL="285750" indent="-285750">
              <a:buFont typeface="Arial" panose="020B0604020202020204" pitchFamily="34" charset="0"/>
              <a:buChar char="•"/>
            </a:pPr>
            <a:r>
              <a:rPr lang="sv-SE" dirty="0"/>
              <a:t>Bekräfta med OK</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857376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t>Kick off Tävlingsvärdar 190409</a:t>
            </a:r>
            <a:br>
              <a:rPr lang="sv-SE" dirty="0"/>
            </a:br>
            <a:r>
              <a:rPr lang="sv-SE" sz="2800" dirty="0"/>
              <a:t>-</a:t>
            </a:r>
            <a:r>
              <a:rPr lang="sv-SE" sz="2800" dirty="0" err="1"/>
              <a:t>Golfident</a:t>
            </a:r>
            <a:r>
              <a:rPr lang="sv-SE" sz="2800" dirty="0"/>
              <a:t>, så här checkar du ut</a:t>
            </a:r>
          </a:p>
        </p:txBody>
      </p:sp>
      <p:pic>
        <p:nvPicPr>
          <p:cNvPr id="2" name="Bildobjekt 1"/>
          <p:cNvPicPr>
            <a:picLocks noChangeAspect="1"/>
          </p:cNvPicPr>
          <p:nvPr/>
        </p:nvPicPr>
        <p:blipFill>
          <a:blip r:embed="rId3"/>
          <a:stretch>
            <a:fillRect/>
          </a:stretch>
        </p:blipFill>
        <p:spPr>
          <a:xfrm>
            <a:off x="539316" y="2357447"/>
            <a:ext cx="2921150" cy="4057859"/>
          </a:xfrm>
          <a:prstGeom prst="rect">
            <a:avLst/>
          </a:prstGeom>
        </p:spPr>
      </p:pic>
      <p:sp>
        <p:nvSpPr>
          <p:cNvPr id="6" name="textruta 5"/>
          <p:cNvSpPr txBox="1"/>
          <p:nvPr/>
        </p:nvSpPr>
        <p:spPr>
          <a:xfrm>
            <a:off x="7166344" y="2775097"/>
            <a:ext cx="3601179" cy="2585323"/>
          </a:xfrm>
          <a:prstGeom prst="rect">
            <a:avLst/>
          </a:prstGeom>
          <a:noFill/>
          <a:ln>
            <a:solidFill>
              <a:schemeClr val="tx1"/>
            </a:solidFill>
          </a:ln>
        </p:spPr>
        <p:txBody>
          <a:bodyPr wrap="none" rtlCol="0">
            <a:spAutoFit/>
          </a:bodyPr>
          <a:lstStyle/>
          <a:p>
            <a:r>
              <a:rPr lang="sv-SE" dirty="0"/>
              <a:t>Så här checkar man ut</a:t>
            </a:r>
          </a:p>
          <a:p>
            <a:pPr marL="285750" indent="-285750">
              <a:buFont typeface="Arial" panose="020B0604020202020204" pitchFamily="34" charset="0"/>
              <a:buChar char="•"/>
            </a:pPr>
            <a:r>
              <a:rPr lang="sv-SE" dirty="0"/>
              <a:t>Välj efter rondan</a:t>
            </a:r>
          </a:p>
          <a:p>
            <a:pPr marL="285750" indent="-285750">
              <a:buFont typeface="Arial" panose="020B0604020202020204" pitchFamily="34" charset="0"/>
              <a:buChar char="•"/>
            </a:pPr>
            <a:r>
              <a:rPr lang="sv-SE" dirty="0"/>
              <a:t>Sätt in chipet</a:t>
            </a:r>
          </a:p>
          <a:p>
            <a:pPr marL="285750" indent="-285750">
              <a:buFont typeface="Arial" panose="020B0604020202020204" pitchFamily="34" charset="0"/>
              <a:buChar char="•"/>
            </a:pPr>
            <a:r>
              <a:rPr lang="sv-SE" dirty="0"/>
              <a:t>Kontrollera scoren</a:t>
            </a:r>
          </a:p>
          <a:p>
            <a:pPr marL="285750" indent="-285750">
              <a:buFont typeface="Arial" panose="020B0604020202020204" pitchFamily="34" charset="0"/>
              <a:buChar char="•"/>
            </a:pPr>
            <a:r>
              <a:rPr lang="sv-SE" dirty="0"/>
              <a:t>Skriv ut scorekort</a:t>
            </a:r>
          </a:p>
          <a:p>
            <a:pPr marL="285750" indent="-285750">
              <a:buFont typeface="Arial" panose="020B0604020202020204" pitchFamily="34" charset="0"/>
              <a:buChar char="•"/>
            </a:pPr>
            <a:r>
              <a:rPr lang="sv-SE" dirty="0"/>
              <a:t>Signera, både spelare och markör</a:t>
            </a:r>
          </a:p>
          <a:p>
            <a:endParaRPr lang="sv-SE" dirty="0"/>
          </a:p>
          <a:p>
            <a:endParaRPr lang="sv-SE" dirty="0"/>
          </a:p>
          <a:p>
            <a:endParaRPr lang="sv-SE" dirty="0"/>
          </a:p>
        </p:txBody>
      </p:sp>
    </p:spTree>
    <p:extLst>
      <p:ext uri="{BB962C8B-B14F-4D97-AF65-F5344CB8AC3E}">
        <p14:creationId xmlns:p14="http://schemas.microsoft.com/office/powerpoint/2010/main" val="4003908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t>Kick off Tävlingsvärdar 190409</a:t>
            </a:r>
            <a:br>
              <a:rPr lang="sv-SE" dirty="0"/>
            </a:br>
            <a:r>
              <a:rPr lang="sv-SE" sz="2800" dirty="0"/>
              <a:t>- Ta betalt, kort terminalen</a:t>
            </a:r>
          </a:p>
        </p:txBody>
      </p:sp>
      <p:pic>
        <p:nvPicPr>
          <p:cNvPr id="3" name="Bildobjekt 2"/>
          <p:cNvPicPr>
            <a:picLocks noChangeAspect="1"/>
          </p:cNvPicPr>
          <p:nvPr/>
        </p:nvPicPr>
        <p:blipFill>
          <a:blip r:embed="rId3"/>
          <a:stretch>
            <a:fillRect/>
          </a:stretch>
        </p:blipFill>
        <p:spPr>
          <a:xfrm>
            <a:off x="1014029" y="2621906"/>
            <a:ext cx="4369025" cy="3200564"/>
          </a:xfrm>
          <a:prstGeom prst="rect">
            <a:avLst/>
          </a:prstGeom>
        </p:spPr>
      </p:pic>
      <p:sp>
        <p:nvSpPr>
          <p:cNvPr id="6" name="textruta 5"/>
          <p:cNvSpPr txBox="1"/>
          <p:nvPr/>
        </p:nvSpPr>
        <p:spPr>
          <a:xfrm>
            <a:off x="7166344" y="2775097"/>
            <a:ext cx="2847446" cy="2585323"/>
          </a:xfrm>
          <a:prstGeom prst="rect">
            <a:avLst/>
          </a:prstGeom>
          <a:noFill/>
          <a:ln>
            <a:solidFill>
              <a:schemeClr val="tx1"/>
            </a:solidFill>
          </a:ln>
        </p:spPr>
        <p:txBody>
          <a:bodyPr wrap="none" rtlCol="0">
            <a:spAutoFit/>
          </a:bodyPr>
          <a:lstStyle/>
          <a:p>
            <a:r>
              <a:rPr lang="sv-SE" dirty="0"/>
              <a:t>Så här tar man betalt</a:t>
            </a:r>
          </a:p>
          <a:p>
            <a:pPr marL="285750" indent="-285750">
              <a:buFont typeface="Arial" panose="020B0604020202020204" pitchFamily="34" charset="0"/>
              <a:buChar char="•"/>
            </a:pPr>
            <a:r>
              <a:rPr lang="sv-SE" dirty="0"/>
              <a:t>Slå in beloppet</a:t>
            </a:r>
          </a:p>
          <a:p>
            <a:pPr marL="285750" indent="-285750">
              <a:buFont typeface="Arial" panose="020B0604020202020204" pitchFamily="34" charset="0"/>
              <a:buChar char="•"/>
            </a:pPr>
            <a:r>
              <a:rPr lang="sv-SE" dirty="0"/>
              <a:t>Bekräfta med grön knapp</a:t>
            </a:r>
          </a:p>
          <a:p>
            <a:pPr marL="285750" indent="-285750">
              <a:buFont typeface="Arial" panose="020B0604020202020204" pitchFamily="34" charset="0"/>
              <a:buChar char="•"/>
            </a:pPr>
            <a:r>
              <a:rPr lang="sv-SE" dirty="0"/>
              <a:t>Första kvittot till klubben</a:t>
            </a:r>
          </a:p>
          <a:p>
            <a:pPr marL="285750" indent="-285750">
              <a:buFont typeface="Arial" panose="020B0604020202020204" pitchFamily="34" charset="0"/>
              <a:buChar char="•"/>
            </a:pPr>
            <a:r>
              <a:rPr lang="sv-SE" dirty="0"/>
              <a:t>Andra kvittot är kundens</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147218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88154" y="2021305"/>
            <a:ext cx="10699799" cy="4861560"/>
          </a:xfrm>
        </p:spPr>
        <p:txBody>
          <a:bodyPr>
            <a:normAutofit/>
          </a:bodyPr>
          <a:lstStyle/>
          <a:p>
            <a:r>
              <a:rPr lang="sv-SE" sz="2400" b="1" dirty="0"/>
              <a:t>Starter</a:t>
            </a:r>
          </a:p>
          <a:p>
            <a:pPr lvl="1"/>
            <a:r>
              <a:rPr lang="sv-SE" sz="2400" dirty="0"/>
              <a:t>Finns på startplatsen ca 15 minuter innan första start. Kollar att samtliga bollar kommer iväg enligt tidsschemat, skapar en positiv stämning och påminner om eventuella regler för tävlingen och för dagen gällande lokala regler.</a:t>
            </a:r>
          </a:p>
          <a:p>
            <a:endParaRPr lang="sv-SE" dirty="0"/>
          </a:p>
        </p:txBody>
      </p:sp>
      <p:sp>
        <p:nvSpPr>
          <p:cNvPr id="3" name="Rubrik 2"/>
          <p:cNvSpPr>
            <a:spLocks noGrp="1"/>
          </p:cNvSpPr>
          <p:nvPr>
            <p:ph type="title"/>
          </p:nvPr>
        </p:nvSpPr>
        <p:spPr/>
        <p:txBody>
          <a:bodyPr/>
          <a:lstStyle/>
          <a:p>
            <a:pPr algn="ctr"/>
            <a:r>
              <a:rPr lang="sv-SE" sz="3200" dirty="0">
                <a:solidFill>
                  <a:prstClr val="black"/>
                </a:solidFill>
              </a:rPr>
              <a:t>Tävlingsarrangemang Bråvikens GK</a:t>
            </a:r>
            <a:br>
              <a:rPr lang="sv-SE" sz="3600" dirty="0">
                <a:solidFill>
                  <a:prstClr val="black"/>
                </a:solidFill>
              </a:rPr>
            </a:br>
            <a:r>
              <a:rPr lang="sv-SE" sz="2400" dirty="0">
                <a:solidFill>
                  <a:prstClr val="black"/>
                </a:solidFill>
              </a:rPr>
              <a:t>- Roller, starter</a:t>
            </a:r>
            <a:endParaRPr lang="sv-SE" dirty="0"/>
          </a:p>
        </p:txBody>
      </p:sp>
      <p:sp>
        <p:nvSpPr>
          <p:cNvPr id="4" name="Platshållare för bildnummer 3"/>
          <p:cNvSpPr>
            <a:spLocks noGrp="1"/>
          </p:cNvSpPr>
          <p:nvPr>
            <p:ph type="sldNum" sz="quarter" idx="4294967295"/>
          </p:nvPr>
        </p:nvSpPr>
        <p:spPr>
          <a:xfrm>
            <a:off x="11187953" y="6253816"/>
            <a:ext cx="666983" cy="365125"/>
          </a:xfrm>
          <a:prstGeom prst="rect">
            <a:avLst/>
          </a:prstGeom>
        </p:spPr>
        <p:txBody>
          <a:bodyPr/>
          <a:lstStyle/>
          <a:p>
            <a:fld id="{6D8CCFDF-DFA5-484F-9FF8-7212AEA69C48}" type="slidenum">
              <a:rPr lang="sv-SE" smtClean="0"/>
              <a:pPr/>
              <a:t>15</a:t>
            </a:fld>
            <a:endParaRPr lang="sv-SE" dirty="0"/>
          </a:p>
        </p:txBody>
      </p:sp>
      <p:pic>
        <p:nvPicPr>
          <p:cNvPr id="5" name="Picture 3" descr="H:\Region Östergötland\Bilder\bestäm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6088" y="3555913"/>
            <a:ext cx="3118197" cy="2370109"/>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5">
            <a:extLst>
              <a:ext uri="{FF2B5EF4-FFF2-40B4-BE49-F238E27FC236}">
                <a16:creationId xmlns:a16="http://schemas.microsoft.com/office/drawing/2014/main" id="{6A1ACB06-DDBE-447F-B8FD-915406C884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Tree>
    <p:extLst>
      <p:ext uri="{BB962C8B-B14F-4D97-AF65-F5344CB8AC3E}">
        <p14:creationId xmlns:p14="http://schemas.microsoft.com/office/powerpoint/2010/main" val="2201998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524368" y="2232358"/>
            <a:ext cx="10699799" cy="4861560"/>
          </a:xfrm>
        </p:spPr>
        <p:txBody>
          <a:bodyPr>
            <a:normAutofit/>
          </a:bodyPr>
          <a:lstStyle/>
          <a:p>
            <a:pPr lvl="0"/>
            <a:r>
              <a:rPr lang="sv-SE" sz="2400" b="1" dirty="0"/>
              <a:t>Ta emot de tävlande vid avslut</a:t>
            </a:r>
          </a:p>
          <a:p>
            <a:pPr lvl="1"/>
            <a:r>
              <a:rPr lang="sv-SE" sz="2300" dirty="0"/>
              <a:t>Ta emot scorekort/</a:t>
            </a:r>
            <a:r>
              <a:rPr lang="sv-SE" sz="2300" dirty="0" err="1"/>
              <a:t>Golfident</a:t>
            </a:r>
            <a:r>
              <a:rPr lang="sv-SE" sz="2300" dirty="0"/>
              <a:t> kolla om det finns några frågor från spelarna, påminna om prisutdelning.</a:t>
            </a:r>
          </a:p>
          <a:p>
            <a:pPr lvl="1"/>
            <a:r>
              <a:rPr lang="sv-SE" sz="2300" dirty="0"/>
              <a:t>Resultatredovisa tävlingen ekonomiskt</a:t>
            </a:r>
          </a:p>
          <a:p>
            <a:endParaRPr lang="sv-SE" dirty="0"/>
          </a:p>
        </p:txBody>
      </p:sp>
      <p:sp>
        <p:nvSpPr>
          <p:cNvPr id="3" name="Rubrik 2"/>
          <p:cNvSpPr>
            <a:spLocks noGrp="1"/>
          </p:cNvSpPr>
          <p:nvPr>
            <p:ph type="title"/>
          </p:nvPr>
        </p:nvSpPr>
        <p:spPr/>
        <p:txBody>
          <a:bodyPr/>
          <a:lstStyle/>
          <a:p>
            <a:pPr algn="ctr"/>
            <a:r>
              <a:rPr lang="sv-SE" sz="3200" dirty="0">
                <a:solidFill>
                  <a:prstClr val="black"/>
                </a:solidFill>
              </a:rPr>
              <a:t>Tävlingsarrangemang Bråvikens GK</a:t>
            </a:r>
            <a:br>
              <a:rPr lang="sv-SE" sz="3600" dirty="0">
                <a:solidFill>
                  <a:prstClr val="black"/>
                </a:solidFill>
              </a:rPr>
            </a:br>
            <a:r>
              <a:rPr lang="sv-SE" sz="2400" dirty="0">
                <a:solidFill>
                  <a:prstClr val="black"/>
                </a:solidFill>
              </a:rPr>
              <a:t>- Roller, ta emot de tävlande vid avslut</a:t>
            </a:r>
            <a:endParaRPr lang="sv-SE" dirty="0"/>
          </a:p>
        </p:txBody>
      </p:sp>
      <p:sp>
        <p:nvSpPr>
          <p:cNvPr id="4" name="Platshållare för bildnummer 3"/>
          <p:cNvSpPr>
            <a:spLocks noGrp="1"/>
          </p:cNvSpPr>
          <p:nvPr>
            <p:ph type="sldNum" sz="quarter" idx="4294967295"/>
          </p:nvPr>
        </p:nvSpPr>
        <p:spPr>
          <a:xfrm>
            <a:off x="11187953" y="6253816"/>
            <a:ext cx="666983" cy="365125"/>
          </a:xfrm>
          <a:prstGeom prst="rect">
            <a:avLst/>
          </a:prstGeom>
        </p:spPr>
        <p:txBody>
          <a:bodyPr/>
          <a:lstStyle/>
          <a:p>
            <a:fld id="{6D8CCFDF-DFA5-484F-9FF8-7212AEA69C48}" type="slidenum">
              <a:rPr lang="sv-SE" smtClean="0"/>
              <a:pPr/>
              <a:t>16</a:t>
            </a:fld>
            <a:endParaRPr lang="sv-SE" dirty="0"/>
          </a:p>
        </p:txBody>
      </p:sp>
      <p:pic>
        <p:nvPicPr>
          <p:cNvPr id="5" name="Picture 6" descr="H:\Region Östergötland\Bilder\imagesCAZJCIJ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7974" y="3410640"/>
            <a:ext cx="4490517" cy="2405634"/>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5">
            <a:extLst>
              <a:ext uri="{FF2B5EF4-FFF2-40B4-BE49-F238E27FC236}">
                <a16:creationId xmlns:a16="http://schemas.microsoft.com/office/drawing/2014/main" id="{6A1ACB06-DDBE-447F-B8FD-915406C884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Tree>
    <p:extLst>
      <p:ext uri="{BB962C8B-B14F-4D97-AF65-F5344CB8AC3E}">
        <p14:creationId xmlns:p14="http://schemas.microsoft.com/office/powerpoint/2010/main" val="1367827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014029" y="2233365"/>
            <a:ext cx="10699799" cy="4861560"/>
          </a:xfrm>
        </p:spPr>
        <p:txBody>
          <a:bodyPr>
            <a:normAutofit/>
          </a:bodyPr>
          <a:lstStyle/>
          <a:p>
            <a:pPr lvl="0"/>
            <a:r>
              <a:rPr lang="sv-SE" sz="2300" b="1" dirty="0"/>
              <a:t>Prisutdelare</a:t>
            </a:r>
          </a:p>
          <a:p>
            <a:pPr lvl="1">
              <a:lnSpc>
                <a:spcPct val="115000"/>
              </a:lnSpc>
            </a:pPr>
            <a:r>
              <a:rPr lang="sv-SE" sz="2300" dirty="0">
                <a:ea typeface="Calibri"/>
                <a:cs typeface="Times New Roman"/>
              </a:rPr>
              <a:t>Förbereda priser, antal och vilka. Gärna visualisera dem i shopen eller starten innan tävlingen. Genomföra prisutdelning enligt bestämda regler/rutin</a:t>
            </a:r>
          </a:p>
          <a:p>
            <a:pPr lvl="1">
              <a:lnSpc>
                <a:spcPct val="115000"/>
              </a:lnSpc>
            </a:pPr>
            <a:r>
              <a:rPr lang="sv-SE" sz="2300" dirty="0">
                <a:cs typeface="Times New Roman"/>
              </a:rPr>
              <a:t>Skriva en kort ”rapport/reportage” om tävlingen utifrån mall, som sedan publiceras av kansliet.</a:t>
            </a:r>
            <a:endParaRPr lang="sv-SE" sz="2300" dirty="0"/>
          </a:p>
          <a:p>
            <a:endParaRPr lang="sv-SE" sz="1800" dirty="0"/>
          </a:p>
        </p:txBody>
      </p:sp>
      <p:sp>
        <p:nvSpPr>
          <p:cNvPr id="3" name="Rubrik 2"/>
          <p:cNvSpPr>
            <a:spLocks noGrp="1"/>
          </p:cNvSpPr>
          <p:nvPr>
            <p:ph type="title"/>
          </p:nvPr>
        </p:nvSpPr>
        <p:spPr/>
        <p:txBody>
          <a:bodyPr/>
          <a:lstStyle/>
          <a:p>
            <a:pPr algn="ctr"/>
            <a:r>
              <a:rPr lang="sv-SE" sz="3200" dirty="0">
                <a:solidFill>
                  <a:prstClr val="black"/>
                </a:solidFill>
              </a:rPr>
              <a:t>Tävlingsarrangemang Bråvikens GK</a:t>
            </a:r>
            <a:br>
              <a:rPr lang="sv-SE" sz="3600" dirty="0">
                <a:solidFill>
                  <a:prstClr val="black"/>
                </a:solidFill>
              </a:rPr>
            </a:br>
            <a:r>
              <a:rPr lang="sv-SE" sz="2400" dirty="0">
                <a:solidFill>
                  <a:prstClr val="black"/>
                </a:solidFill>
              </a:rPr>
              <a:t>- Roller, prisutdelare</a:t>
            </a:r>
            <a:endParaRPr lang="sv-SE" dirty="0"/>
          </a:p>
        </p:txBody>
      </p:sp>
      <p:sp>
        <p:nvSpPr>
          <p:cNvPr id="4" name="Platshållare för bildnummer 3"/>
          <p:cNvSpPr>
            <a:spLocks noGrp="1"/>
          </p:cNvSpPr>
          <p:nvPr>
            <p:ph type="sldNum" sz="quarter" idx="4294967295"/>
          </p:nvPr>
        </p:nvSpPr>
        <p:spPr>
          <a:xfrm>
            <a:off x="11187953" y="6253816"/>
            <a:ext cx="666983" cy="365125"/>
          </a:xfrm>
          <a:prstGeom prst="rect">
            <a:avLst/>
          </a:prstGeom>
        </p:spPr>
        <p:txBody>
          <a:bodyPr/>
          <a:lstStyle/>
          <a:p>
            <a:fld id="{6D8CCFDF-DFA5-484F-9FF8-7212AEA69C48}" type="slidenum">
              <a:rPr lang="sv-SE" smtClean="0"/>
              <a:pPr/>
              <a:t>17</a:t>
            </a:fld>
            <a:endParaRPr lang="sv-SE" dirty="0"/>
          </a:p>
        </p:txBody>
      </p:sp>
      <p:pic>
        <p:nvPicPr>
          <p:cNvPr id="5" name="Picture 5" descr="H:\Region Östergötland\Bilder\gla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9818" y="4172179"/>
            <a:ext cx="3135920" cy="2470074"/>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5">
            <a:extLst>
              <a:ext uri="{FF2B5EF4-FFF2-40B4-BE49-F238E27FC236}">
                <a16:creationId xmlns:a16="http://schemas.microsoft.com/office/drawing/2014/main" id="{6A1ACB06-DDBE-447F-B8FD-915406C884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Tree>
    <p:extLst>
      <p:ext uri="{BB962C8B-B14F-4D97-AF65-F5344CB8AC3E}">
        <p14:creationId xmlns:p14="http://schemas.microsoft.com/office/powerpoint/2010/main" val="52818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t>Kick off Tävlingsvärdar 190409</a:t>
            </a:r>
            <a:br>
              <a:rPr lang="sv-SE" dirty="0"/>
            </a:br>
            <a:r>
              <a:rPr lang="sv-SE" sz="2800" dirty="0"/>
              <a:t>- Bemanning klubbtävlingar, aktuellt läge</a:t>
            </a:r>
          </a:p>
        </p:txBody>
      </p:sp>
      <p:sp>
        <p:nvSpPr>
          <p:cNvPr id="2" name="Platshållare för innehåll 1"/>
          <p:cNvSpPr>
            <a:spLocks noGrp="1"/>
          </p:cNvSpPr>
          <p:nvPr>
            <p:ph idx="1"/>
          </p:nvPr>
        </p:nvSpPr>
        <p:spPr>
          <a:xfrm>
            <a:off x="838200" y="2021305"/>
            <a:ext cx="10515600" cy="4351338"/>
          </a:xfrm>
        </p:spPr>
        <p:txBody>
          <a:bodyPr/>
          <a:lstStyle/>
          <a:p>
            <a:r>
              <a:rPr lang="sv-SE" dirty="0"/>
              <a:t>Bemanning klubbtävlingar, aktuellt läge</a:t>
            </a:r>
          </a:p>
          <a:p>
            <a:r>
              <a:rPr lang="sv-SE" dirty="0"/>
              <a:t>Bemanning Oakley Tour 17 maj</a:t>
            </a:r>
          </a:p>
          <a:p>
            <a:r>
              <a:rPr lang="sv-SE" dirty="0"/>
              <a:t>Anslagstavlan</a:t>
            </a:r>
          </a:p>
          <a:p>
            <a:r>
              <a:rPr lang="sv-SE" dirty="0"/>
              <a:t>Seriespel</a:t>
            </a:r>
          </a:p>
          <a:p>
            <a:r>
              <a:rPr lang="sv-SE" dirty="0"/>
              <a:t>Tävlingsvärdarnas uppgifter</a:t>
            </a:r>
          </a:p>
          <a:p>
            <a:r>
              <a:rPr lang="sv-SE" dirty="0"/>
              <a:t>Nu är det dags…..</a:t>
            </a:r>
          </a:p>
        </p:txBody>
      </p:sp>
    </p:spTree>
    <p:extLst>
      <p:ext uri="{BB962C8B-B14F-4D97-AF65-F5344CB8AC3E}">
        <p14:creationId xmlns:p14="http://schemas.microsoft.com/office/powerpoint/2010/main" val="3982877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solidFill>
                  <a:prstClr val="black"/>
                </a:solidFill>
              </a:rPr>
              <a:t>Kick off Tävlingsvärdar 190409</a:t>
            </a:r>
            <a:br>
              <a:rPr lang="sv-SE" dirty="0">
                <a:solidFill>
                  <a:prstClr val="black"/>
                </a:solidFill>
              </a:rPr>
            </a:br>
            <a:r>
              <a:rPr lang="sv-SE" sz="2800" dirty="0">
                <a:solidFill>
                  <a:prstClr val="black"/>
                </a:solidFill>
              </a:rPr>
              <a:t>- Bemanning </a:t>
            </a:r>
            <a:r>
              <a:rPr lang="sv-SE" sz="2800" dirty="0" err="1">
                <a:solidFill>
                  <a:prstClr val="black"/>
                </a:solidFill>
              </a:rPr>
              <a:t>klubbtävlingar,aktuellt</a:t>
            </a:r>
            <a:r>
              <a:rPr lang="sv-SE" sz="2800" dirty="0">
                <a:solidFill>
                  <a:prstClr val="black"/>
                </a:solidFill>
              </a:rPr>
              <a:t> läge</a:t>
            </a:r>
            <a:endParaRPr lang="sv-SE" sz="2800" dirty="0"/>
          </a:p>
        </p:txBody>
      </p:sp>
      <p:pic>
        <p:nvPicPr>
          <p:cNvPr id="3" name="Bildobjekt 2"/>
          <p:cNvPicPr>
            <a:picLocks noChangeAspect="1"/>
          </p:cNvPicPr>
          <p:nvPr/>
        </p:nvPicPr>
        <p:blipFill>
          <a:blip r:embed="rId3"/>
          <a:stretch>
            <a:fillRect/>
          </a:stretch>
        </p:blipFill>
        <p:spPr>
          <a:xfrm>
            <a:off x="650327" y="2030930"/>
            <a:ext cx="10454168" cy="4706754"/>
          </a:xfrm>
          <a:prstGeom prst="rect">
            <a:avLst/>
          </a:prstGeom>
        </p:spPr>
      </p:pic>
      <p:pic>
        <p:nvPicPr>
          <p:cNvPr id="6" name="Bildobjekt 5"/>
          <p:cNvPicPr>
            <a:picLocks noChangeAspect="1"/>
          </p:cNvPicPr>
          <p:nvPr/>
        </p:nvPicPr>
        <p:blipFill>
          <a:blip r:embed="rId4"/>
          <a:stretch>
            <a:fillRect/>
          </a:stretch>
        </p:blipFill>
        <p:spPr>
          <a:xfrm>
            <a:off x="9780342" y="165288"/>
            <a:ext cx="1929319" cy="1525400"/>
          </a:xfrm>
          <a:prstGeom prst="rect">
            <a:avLst/>
          </a:prstGeom>
        </p:spPr>
      </p:pic>
    </p:spTree>
    <p:extLst>
      <p:ext uri="{BB962C8B-B14F-4D97-AF65-F5344CB8AC3E}">
        <p14:creationId xmlns:p14="http://schemas.microsoft.com/office/powerpoint/2010/main" val="201186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solidFill>
                  <a:prstClr val="black"/>
                </a:solidFill>
              </a:rPr>
              <a:t>Kick off Tävlingsvärdar 190409</a:t>
            </a:r>
            <a:br>
              <a:rPr lang="sv-SE" dirty="0">
                <a:solidFill>
                  <a:prstClr val="black"/>
                </a:solidFill>
              </a:rPr>
            </a:br>
            <a:r>
              <a:rPr lang="sv-SE" sz="2800" dirty="0">
                <a:solidFill>
                  <a:prstClr val="black"/>
                </a:solidFill>
              </a:rPr>
              <a:t>- Bemanning Oakley Tour fredag 17 maj</a:t>
            </a:r>
            <a:endParaRPr lang="sv-SE" sz="2800" dirty="0"/>
          </a:p>
        </p:txBody>
      </p:sp>
      <p:pic>
        <p:nvPicPr>
          <p:cNvPr id="6" name="Bildobjekt 5"/>
          <p:cNvPicPr>
            <a:picLocks noChangeAspect="1"/>
          </p:cNvPicPr>
          <p:nvPr/>
        </p:nvPicPr>
        <p:blipFill>
          <a:blip r:embed="rId3"/>
          <a:stretch>
            <a:fillRect/>
          </a:stretch>
        </p:blipFill>
        <p:spPr>
          <a:xfrm>
            <a:off x="2593117" y="1584810"/>
            <a:ext cx="6810766" cy="4080131"/>
          </a:xfrm>
          <a:prstGeom prst="rect">
            <a:avLst/>
          </a:prstGeom>
        </p:spPr>
      </p:pic>
      <p:pic>
        <p:nvPicPr>
          <p:cNvPr id="2" name="Bildobjekt 1"/>
          <p:cNvPicPr>
            <a:picLocks noChangeAspect="1"/>
          </p:cNvPicPr>
          <p:nvPr/>
        </p:nvPicPr>
        <p:blipFill>
          <a:blip r:embed="rId4"/>
          <a:stretch>
            <a:fillRect/>
          </a:stretch>
        </p:blipFill>
        <p:spPr>
          <a:xfrm>
            <a:off x="1634297" y="5774624"/>
            <a:ext cx="8565622" cy="944962"/>
          </a:xfrm>
          <a:prstGeom prst="rect">
            <a:avLst/>
          </a:prstGeom>
          <a:ln>
            <a:solidFill>
              <a:schemeClr val="tx1"/>
            </a:solidFill>
          </a:ln>
        </p:spPr>
      </p:pic>
    </p:spTree>
    <p:extLst>
      <p:ext uri="{BB962C8B-B14F-4D97-AF65-F5344CB8AC3E}">
        <p14:creationId xmlns:p14="http://schemas.microsoft.com/office/powerpoint/2010/main" val="182744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solidFill>
                  <a:prstClr val="black"/>
                </a:solidFill>
              </a:rPr>
              <a:t>Kick off Tävlingsvärdar 190409</a:t>
            </a:r>
            <a:br>
              <a:rPr lang="sv-SE" dirty="0">
                <a:solidFill>
                  <a:prstClr val="black"/>
                </a:solidFill>
              </a:rPr>
            </a:br>
            <a:r>
              <a:rPr lang="sv-SE" sz="2800" dirty="0">
                <a:solidFill>
                  <a:prstClr val="black"/>
                </a:solidFill>
              </a:rPr>
              <a:t>- Anslagstavlan</a:t>
            </a:r>
            <a:endParaRPr lang="sv-SE" sz="2800" dirty="0"/>
          </a:p>
        </p:txBody>
      </p:sp>
      <p:sp>
        <p:nvSpPr>
          <p:cNvPr id="2" name="Platshållare för innehåll 1"/>
          <p:cNvSpPr>
            <a:spLocks noGrp="1"/>
          </p:cNvSpPr>
          <p:nvPr>
            <p:ph idx="1"/>
          </p:nvPr>
        </p:nvSpPr>
        <p:spPr>
          <a:xfrm>
            <a:off x="838200" y="2021305"/>
            <a:ext cx="10515600" cy="4351338"/>
          </a:xfrm>
        </p:spPr>
        <p:txBody>
          <a:bodyPr>
            <a:normAutofit fontScale="92500" lnSpcReduction="10000"/>
          </a:bodyPr>
          <a:lstStyle/>
          <a:p>
            <a:r>
              <a:rPr lang="sv-SE" b="1" dirty="0"/>
              <a:t>Aktuellt läge</a:t>
            </a:r>
          </a:p>
          <a:p>
            <a:pPr lvl="1"/>
            <a:r>
              <a:rPr lang="sv-SE" dirty="0"/>
              <a:t>Anslagstavlan nedflyttad framför shopen</a:t>
            </a:r>
          </a:p>
          <a:p>
            <a:pPr lvl="1"/>
            <a:r>
              <a:rPr lang="sv-SE" dirty="0"/>
              <a:t>Första informationen sätts upp på tisdag 190409</a:t>
            </a:r>
          </a:p>
          <a:p>
            <a:pPr lvl="2"/>
            <a:r>
              <a:rPr lang="sv-SE" dirty="0"/>
              <a:t>Tävlingsprogrammet</a:t>
            </a:r>
          </a:p>
          <a:p>
            <a:pPr lvl="2"/>
            <a:r>
              <a:rPr lang="sv-SE" dirty="0"/>
              <a:t>Bemanning tävlingsvärdar</a:t>
            </a:r>
          </a:p>
          <a:p>
            <a:pPr lvl="2"/>
            <a:r>
              <a:rPr lang="sv-SE" dirty="0"/>
              <a:t>Seriespel</a:t>
            </a:r>
          </a:p>
          <a:p>
            <a:pPr lvl="2"/>
            <a:r>
              <a:rPr lang="sv-SE" dirty="0"/>
              <a:t>Oakley Tour</a:t>
            </a:r>
          </a:p>
          <a:p>
            <a:r>
              <a:rPr lang="sv-SE" b="1" dirty="0"/>
              <a:t>Aktuellt idag</a:t>
            </a:r>
          </a:p>
          <a:p>
            <a:pPr lvl="1"/>
            <a:r>
              <a:rPr lang="sv-SE" dirty="0"/>
              <a:t>Vad vill vi ska sitta där?</a:t>
            </a:r>
          </a:p>
          <a:p>
            <a:pPr lvl="1"/>
            <a:r>
              <a:rPr lang="sv-SE" dirty="0"/>
              <a:t>Hur håller vi informationen uppdaterad?</a:t>
            </a:r>
          </a:p>
          <a:p>
            <a:r>
              <a:rPr lang="sv-SE" b="1" dirty="0"/>
              <a:t>Handlingsplan</a:t>
            </a:r>
          </a:p>
          <a:p>
            <a:pPr lvl="1"/>
            <a:r>
              <a:rPr lang="sv-SE" dirty="0"/>
              <a:t>= dagens diskussion och beslut</a:t>
            </a:r>
          </a:p>
        </p:txBody>
      </p:sp>
    </p:spTree>
    <p:extLst>
      <p:ext uri="{BB962C8B-B14F-4D97-AF65-F5344CB8AC3E}">
        <p14:creationId xmlns:p14="http://schemas.microsoft.com/office/powerpoint/2010/main" val="336146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A1ACB06-DDBE-447F-B8FD-915406C884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
        <p:nvSpPr>
          <p:cNvPr id="5" name="Rubrik 4"/>
          <p:cNvSpPr>
            <a:spLocks noGrp="1"/>
          </p:cNvSpPr>
          <p:nvPr>
            <p:ph type="title"/>
          </p:nvPr>
        </p:nvSpPr>
        <p:spPr/>
        <p:txBody>
          <a:bodyPr/>
          <a:lstStyle/>
          <a:p>
            <a:pPr algn="ctr"/>
            <a:r>
              <a:rPr lang="sv-SE" dirty="0">
                <a:solidFill>
                  <a:prstClr val="black"/>
                </a:solidFill>
              </a:rPr>
              <a:t>Kick off Tävlingsvärdar 190409 </a:t>
            </a:r>
            <a:br>
              <a:rPr lang="sv-SE" dirty="0">
                <a:solidFill>
                  <a:prstClr val="black"/>
                </a:solidFill>
              </a:rPr>
            </a:br>
            <a:r>
              <a:rPr lang="sv-SE" sz="2800" dirty="0"/>
              <a:t>- Seriespel</a:t>
            </a:r>
          </a:p>
        </p:txBody>
      </p:sp>
      <p:sp>
        <p:nvSpPr>
          <p:cNvPr id="2" name="Platshållare för innehåll 1"/>
          <p:cNvSpPr>
            <a:spLocks noGrp="1"/>
          </p:cNvSpPr>
          <p:nvPr>
            <p:ph idx="1"/>
          </p:nvPr>
        </p:nvSpPr>
        <p:spPr>
          <a:xfrm>
            <a:off x="838200" y="2021305"/>
            <a:ext cx="10515600" cy="4351338"/>
          </a:xfrm>
        </p:spPr>
        <p:txBody>
          <a:bodyPr>
            <a:normAutofit fontScale="92500" lnSpcReduction="20000"/>
          </a:bodyPr>
          <a:lstStyle/>
          <a:p>
            <a:r>
              <a:rPr lang="sv-SE" b="1" dirty="0"/>
              <a:t>Aktuellt läge</a:t>
            </a:r>
          </a:p>
          <a:p>
            <a:pPr lvl="1"/>
            <a:r>
              <a:rPr lang="sv-SE" dirty="0"/>
              <a:t>Spelprogram satta</a:t>
            </a:r>
          </a:p>
          <a:p>
            <a:pPr lvl="1"/>
            <a:r>
              <a:rPr lang="sv-SE" dirty="0"/>
              <a:t>Information till anslagstavlan</a:t>
            </a:r>
          </a:p>
          <a:p>
            <a:pPr lvl="1"/>
            <a:r>
              <a:rPr lang="sv-SE" dirty="0"/>
              <a:t>Rapportmall, nästan klar</a:t>
            </a:r>
          </a:p>
          <a:p>
            <a:pPr lvl="1"/>
            <a:r>
              <a:rPr lang="sv-SE" dirty="0"/>
              <a:t>Hur ser det ut med klädbeställningar</a:t>
            </a:r>
          </a:p>
          <a:p>
            <a:r>
              <a:rPr lang="sv-SE" b="1" dirty="0"/>
              <a:t>Behöver göras</a:t>
            </a:r>
          </a:p>
          <a:p>
            <a:pPr lvl="1"/>
            <a:r>
              <a:rPr lang="sv-SE" dirty="0"/>
              <a:t>Diskussion med restaurangen, pris och former för luncherna</a:t>
            </a:r>
          </a:p>
          <a:p>
            <a:pPr lvl="2"/>
            <a:r>
              <a:rPr lang="sv-SE" dirty="0"/>
              <a:t>Vem kan hantera det?</a:t>
            </a:r>
          </a:p>
          <a:p>
            <a:pPr lvl="1"/>
            <a:r>
              <a:rPr lang="sv-SE" dirty="0"/>
              <a:t>Information till lagledarna om informationshantering, över Jan-Åke </a:t>
            </a:r>
            <a:r>
              <a:rPr lang="sv-SE" dirty="0" err="1"/>
              <a:t>mfl</a:t>
            </a:r>
            <a:r>
              <a:rPr lang="sv-SE" dirty="0"/>
              <a:t> eller behövs en avstämning/ möte innan det är dags</a:t>
            </a:r>
          </a:p>
          <a:p>
            <a:pPr lvl="1"/>
            <a:r>
              <a:rPr lang="sv-SE" dirty="0"/>
              <a:t>Diskussion om träningspass för serielagen</a:t>
            </a:r>
          </a:p>
          <a:p>
            <a:r>
              <a:rPr lang="sv-SE" b="1" dirty="0"/>
              <a:t>Handlingsplan</a:t>
            </a:r>
          </a:p>
          <a:p>
            <a:pPr lvl="1"/>
            <a:r>
              <a:rPr lang="sv-SE" dirty="0"/>
              <a:t>= dagens diskussion och beslut</a:t>
            </a:r>
          </a:p>
          <a:p>
            <a:endParaRPr lang="sv-SE" dirty="0"/>
          </a:p>
        </p:txBody>
      </p:sp>
    </p:spTree>
    <p:extLst>
      <p:ext uri="{BB962C8B-B14F-4D97-AF65-F5344CB8AC3E}">
        <p14:creationId xmlns:p14="http://schemas.microsoft.com/office/powerpoint/2010/main" val="79991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solidFill>
                  <a:prstClr val="black"/>
                </a:solidFill>
              </a:rPr>
              <a:t>Kick off Tävlingsvärdar 190409 </a:t>
            </a:r>
            <a:br>
              <a:rPr lang="sv-SE" dirty="0">
                <a:solidFill>
                  <a:prstClr val="black"/>
                </a:solidFill>
              </a:rPr>
            </a:br>
            <a:r>
              <a:rPr lang="sv-SE" sz="2400" dirty="0">
                <a:solidFill>
                  <a:prstClr val="black"/>
                </a:solidFill>
              </a:rPr>
              <a:t>- Tävlingskoncept</a:t>
            </a:r>
            <a:endParaRPr lang="sv-SE" dirty="0"/>
          </a:p>
        </p:txBody>
      </p:sp>
      <p:sp>
        <p:nvSpPr>
          <p:cNvPr id="3" name="Platshållare för bildnummer 2"/>
          <p:cNvSpPr>
            <a:spLocks noGrp="1"/>
          </p:cNvSpPr>
          <p:nvPr>
            <p:ph type="sldNum" sz="quarter" idx="4294967295"/>
          </p:nvPr>
        </p:nvSpPr>
        <p:spPr>
          <a:xfrm>
            <a:off x="11187953" y="6253816"/>
            <a:ext cx="666983" cy="365125"/>
          </a:xfrm>
          <a:prstGeom prst="rect">
            <a:avLst/>
          </a:prstGeom>
        </p:spPr>
        <p:txBody>
          <a:bodyPr/>
          <a:lstStyle/>
          <a:p>
            <a:fld id="{6D8CCFDF-DFA5-484F-9FF8-7212AEA69C48}" type="slidenum">
              <a:rPr lang="sv-SE" smtClean="0"/>
              <a:pPr/>
              <a:t>7</a:t>
            </a:fld>
            <a:endParaRPr lang="sv-SE" dirty="0"/>
          </a:p>
        </p:txBody>
      </p:sp>
      <p:pic>
        <p:nvPicPr>
          <p:cNvPr id="4098" name="Picture 2" descr="H:\Region Östergötland\Bilder\bd_remixabilit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3588" y="3100897"/>
            <a:ext cx="3045673" cy="100177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p:cNvSpPr txBox="1"/>
          <p:nvPr/>
        </p:nvSpPr>
        <p:spPr>
          <a:xfrm>
            <a:off x="5407938" y="4111722"/>
            <a:ext cx="1266180" cy="307777"/>
          </a:xfrm>
          <a:prstGeom prst="rect">
            <a:avLst/>
          </a:prstGeom>
          <a:noFill/>
          <a:ln>
            <a:solidFill>
              <a:schemeClr val="tx1"/>
            </a:solidFill>
          </a:ln>
        </p:spPr>
        <p:txBody>
          <a:bodyPr wrap="none" rtlCol="0">
            <a:spAutoFit/>
          </a:bodyPr>
          <a:lstStyle/>
          <a:p>
            <a:r>
              <a:rPr lang="sv-SE" sz="1400" dirty="0"/>
              <a:t>Huvudansvarig</a:t>
            </a:r>
          </a:p>
        </p:txBody>
      </p:sp>
      <p:pic>
        <p:nvPicPr>
          <p:cNvPr id="4099" name="Picture 3" descr="H:\Region Östergötland\Bilder\bestäm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1349" y="2106707"/>
            <a:ext cx="1806137" cy="1372826"/>
          </a:xfrm>
          <a:prstGeom prst="rect">
            <a:avLst/>
          </a:prstGeom>
          <a:noFill/>
          <a:extLst>
            <a:ext uri="{909E8E84-426E-40DD-AFC4-6F175D3DCCD1}">
              <a14:hiddenFill xmlns:a14="http://schemas.microsoft.com/office/drawing/2010/main">
                <a:solidFill>
                  <a:srgbClr val="FFFFFF"/>
                </a:solidFill>
              </a14:hiddenFill>
            </a:ext>
          </a:extLst>
        </p:spPr>
      </p:pic>
      <p:sp>
        <p:nvSpPr>
          <p:cNvPr id="7" name="textruta 6"/>
          <p:cNvSpPr txBox="1"/>
          <p:nvPr/>
        </p:nvSpPr>
        <p:spPr>
          <a:xfrm>
            <a:off x="1614370" y="3479472"/>
            <a:ext cx="685509" cy="307777"/>
          </a:xfrm>
          <a:prstGeom prst="rect">
            <a:avLst/>
          </a:prstGeom>
          <a:noFill/>
          <a:ln>
            <a:solidFill>
              <a:schemeClr val="tx1"/>
            </a:solidFill>
          </a:ln>
        </p:spPr>
        <p:txBody>
          <a:bodyPr wrap="none" rtlCol="0">
            <a:spAutoFit/>
          </a:bodyPr>
          <a:lstStyle/>
          <a:p>
            <a:r>
              <a:rPr lang="sv-SE" sz="1400" dirty="0"/>
              <a:t>Starter</a:t>
            </a:r>
          </a:p>
        </p:txBody>
      </p:sp>
      <p:sp>
        <p:nvSpPr>
          <p:cNvPr id="8" name="textruta 7"/>
          <p:cNvSpPr txBox="1"/>
          <p:nvPr/>
        </p:nvSpPr>
        <p:spPr>
          <a:xfrm>
            <a:off x="751867" y="5703643"/>
            <a:ext cx="1916615" cy="307777"/>
          </a:xfrm>
          <a:prstGeom prst="rect">
            <a:avLst/>
          </a:prstGeom>
          <a:noFill/>
          <a:ln>
            <a:solidFill>
              <a:schemeClr val="tx1"/>
            </a:solidFill>
          </a:ln>
        </p:spPr>
        <p:txBody>
          <a:bodyPr wrap="none" rtlCol="0">
            <a:spAutoFit/>
          </a:bodyPr>
          <a:lstStyle/>
          <a:p>
            <a:r>
              <a:rPr lang="sv-SE" sz="1400" dirty="0"/>
              <a:t>Administration/ shopen</a:t>
            </a:r>
          </a:p>
        </p:txBody>
      </p:sp>
      <p:pic>
        <p:nvPicPr>
          <p:cNvPr id="4100" name="Picture 4" descr="H:\Region Östergötland\Bilder\bollar i luft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8416" y="4453739"/>
            <a:ext cx="2032000" cy="10287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ruta 9"/>
          <p:cNvSpPr txBox="1"/>
          <p:nvPr/>
        </p:nvSpPr>
        <p:spPr>
          <a:xfrm>
            <a:off x="9139399" y="3479470"/>
            <a:ext cx="1068369" cy="307777"/>
          </a:xfrm>
          <a:prstGeom prst="rect">
            <a:avLst/>
          </a:prstGeom>
          <a:noFill/>
          <a:ln>
            <a:solidFill>
              <a:schemeClr val="tx1"/>
            </a:solidFill>
          </a:ln>
        </p:spPr>
        <p:txBody>
          <a:bodyPr wrap="none" rtlCol="0">
            <a:spAutoFit/>
          </a:bodyPr>
          <a:lstStyle/>
          <a:p>
            <a:r>
              <a:rPr lang="sv-SE" sz="1400" dirty="0"/>
              <a:t>Prisutdelare</a:t>
            </a:r>
          </a:p>
        </p:txBody>
      </p:sp>
      <p:pic>
        <p:nvPicPr>
          <p:cNvPr id="4101" name="Picture 5" descr="H:\Region Östergötland\Bilder\glad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6227" y="1838047"/>
            <a:ext cx="1663632" cy="1310395"/>
          </a:xfrm>
          <a:prstGeom prst="rect">
            <a:avLst/>
          </a:prstGeom>
          <a:noFill/>
          <a:extLst>
            <a:ext uri="{909E8E84-426E-40DD-AFC4-6F175D3DCCD1}">
              <a14:hiddenFill xmlns:a14="http://schemas.microsoft.com/office/drawing/2010/main">
                <a:solidFill>
                  <a:srgbClr val="FFFFFF"/>
                </a:solidFill>
              </a14:hiddenFill>
            </a:ext>
          </a:extLst>
        </p:spPr>
      </p:pic>
      <p:sp>
        <p:nvSpPr>
          <p:cNvPr id="12" name="textruta 11"/>
          <p:cNvSpPr txBox="1"/>
          <p:nvPr/>
        </p:nvSpPr>
        <p:spPr>
          <a:xfrm>
            <a:off x="9139399" y="5703642"/>
            <a:ext cx="1346459" cy="307777"/>
          </a:xfrm>
          <a:prstGeom prst="rect">
            <a:avLst/>
          </a:prstGeom>
          <a:noFill/>
          <a:ln>
            <a:solidFill>
              <a:schemeClr val="tx1"/>
            </a:solidFill>
          </a:ln>
        </p:spPr>
        <p:txBody>
          <a:bodyPr wrap="none" rtlCol="0">
            <a:spAutoFit/>
          </a:bodyPr>
          <a:lstStyle/>
          <a:p>
            <a:r>
              <a:rPr lang="sv-SE" sz="1400" dirty="0"/>
              <a:t>Ta emot spelare</a:t>
            </a:r>
          </a:p>
        </p:txBody>
      </p:sp>
      <p:pic>
        <p:nvPicPr>
          <p:cNvPr id="4102" name="Picture 6" descr="H:\Region Östergötland\Bilder\imagesCAZJCIJ4.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35969" y="4462361"/>
            <a:ext cx="1904148" cy="1020079"/>
          </a:xfrm>
          <a:prstGeom prst="rect">
            <a:avLst/>
          </a:prstGeom>
          <a:noFill/>
          <a:extLst>
            <a:ext uri="{909E8E84-426E-40DD-AFC4-6F175D3DCCD1}">
              <a14:hiddenFill xmlns:a14="http://schemas.microsoft.com/office/drawing/2010/main">
                <a:solidFill>
                  <a:srgbClr val="FFFFFF"/>
                </a:solidFill>
              </a14:hiddenFill>
            </a:ext>
          </a:extLst>
        </p:spPr>
      </p:pic>
      <p:pic>
        <p:nvPicPr>
          <p:cNvPr id="14" name="Bildobjekt 13">
            <a:extLst>
              <a:ext uri="{FF2B5EF4-FFF2-40B4-BE49-F238E27FC236}">
                <a16:creationId xmlns:a16="http://schemas.microsoft.com/office/drawing/2014/main" id="{6A1ACB06-DDBE-447F-B8FD-915406C884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9639" y="222286"/>
            <a:ext cx="1240535" cy="1708484"/>
          </a:xfrm>
          <a:prstGeom prst="rect">
            <a:avLst/>
          </a:prstGeom>
        </p:spPr>
      </p:pic>
    </p:spTree>
    <p:extLst>
      <p:ext uri="{BB962C8B-B14F-4D97-AF65-F5344CB8AC3E}">
        <p14:creationId xmlns:p14="http://schemas.microsoft.com/office/powerpoint/2010/main" val="3003266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7207" y="2304786"/>
            <a:ext cx="10699799" cy="4861560"/>
          </a:xfrm>
        </p:spPr>
        <p:txBody>
          <a:bodyPr>
            <a:normAutofit/>
          </a:bodyPr>
          <a:lstStyle/>
          <a:p>
            <a:pPr lvl="0"/>
            <a:r>
              <a:rPr lang="sv-SE" sz="2400" b="1" dirty="0"/>
              <a:t>Huvudansvarig</a:t>
            </a:r>
          </a:p>
          <a:p>
            <a:pPr lvl="1"/>
            <a:r>
              <a:rPr lang="sv-SE" sz="2400" dirty="0"/>
              <a:t>Den som är huvudansvarig samordnar arbetet runt en tävling. Fördelar arbetsuppgifterna inom det aktuella värdteamet, teamet och tävlingskommitténs centrala resurser</a:t>
            </a:r>
          </a:p>
          <a:p>
            <a:endParaRPr lang="sv-SE" dirty="0"/>
          </a:p>
        </p:txBody>
      </p:sp>
      <p:sp>
        <p:nvSpPr>
          <p:cNvPr id="3" name="Rubrik 2"/>
          <p:cNvSpPr>
            <a:spLocks noGrp="1"/>
          </p:cNvSpPr>
          <p:nvPr>
            <p:ph type="title"/>
          </p:nvPr>
        </p:nvSpPr>
        <p:spPr/>
        <p:txBody>
          <a:bodyPr/>
          <a:lstStyle/>
          <a:p>
            <a:pPr algn="ctr"/>
            <a:r>
              <a:rPr lang="sv-SE" sz="3200" dirty="0">
                <a:solidFill>
                  <a:prstClr val="black"/>
                </a:solidFill>
              </a:rPr>
              <a:t>Tävlingsarrangemang Bråvikens GK</a:t>
            </a:r>
            <a:br>
              <a:rPr lang="sv-SE" sz="3600" dirty="0">
                <a:solidFill>
                  <a:prstClr val="black"/>
                </a:solidFill>
              </a:rPr>
            </a:br>
            <a:r>
              <a:rPr lang="sv-SE" sz="2400" dirty="0">
                <a:solidFill>
                  <a:prstClr val="black"/>
                </a:solidFill>
              </a:rPr>
              <a:t>- Roller, huvudansvarig</a:t>
            </a:r>
            <a:endParaRPr lang="sv-SE" dirty="0"/>
          </a:p>
        </p:txBody>
      </p:sp>
      <p:sp>
        <p:nvSpPr>
          <p:cNvPr id="4" name="Platshållare för bildnummer 3"/>
          <p:cNvSpPr>
            <a:spLocks noGrp="1"/>
          </p:cNvSpPr>
          <p:nvPr>
            <p:ph type="sldNum" sz="quarter" idx="4294967295"/>
          </p:nvPr>
        </p:nvSpPr>
        <p:spPr>
          <a:xfrm>
            <a:off x="11187953" y="6253816"/>
            <a:ext cx="666983" cy="365125"/>
          </a:xfrm>
          <a:prstGeom prst="rect">
            <a:avLst/>
          </a:prstGeom>
        </p:spPr>
        <p:txBody>
          <a:bodyPr/>
          <a:lstStyle/>
          <a:p>
            <a:fld id="{6D8CCFDF-DFA5-484F-9FF8-7212AEA69C48}" type="slidenum">
              <a:rPr lang="sv-SE" smtClean="0"/>
              <a:pPr/>
              <a:t>8</a:t>
            </a:fld>
            <a:endParaRPr lang="sv-SE"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6530" y="4185664"/>
            <a:ext cx="5999429" cy="196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Bildobjekt 5">
            <a:extLst>
              <a:ext uri="{FF2B5EF4-FFF2-40B4-BE49-F238E27FC236}">
                <a16:creationId xmlns:a16="http://schemas.microsoft.com/office/drawing/2014/main" id="{6A1ACB06-DDBE-447F-B8FD-915406C884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Tree>
    <p:extLst>
      <p:ext uri="{BB962C8B-B14F-4D97-AF65-F5344CB8AC3E}">
        <p14:creationId xmlns:p14="http://schemas.microsoft.com/office/powerpoint/2010/main" val="2135317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79100" y="2176618"/>
            <a:ext cx="10699799" cy="4861560"/>
          </a:xfrm>
        </p:spPr>
        <p:txBody>
          <a:bodyPr>
            <a:normAutofit/>
          </a:bodyPr>
          <a:lstStyle/>
          <a:p>
            <a:r>
              <a:rPr lang="sv-SE" sz="2400" b="1" dirty="0"/>
              <a:t>Administration shopen/reception</a:t>
            </a:r>
          </a:p>
          <a:p>
            <a:pPr lvl="1"/>
            <a:r>
              <a:rPr lang="sv-SE" sz="2400" dirty="0"/>
              <a:t>Är i shopen/receptionen ca 45 minuter för tävlingsstart och hanterar betalning/ scorekort/</a:t>
            </a:r>
            <a:r>
              <a:rPr lang="sv-SE" sz="2400" dirty="0" err="1"/>
              <a:t>Golfident</a:t>
            </a:r>
            <a:r>
              <a:rPr lang="sv-SE" sz="2400" dirty="0"/>
              <a:t> instruktioner, laddning. Informerar de tävlande om eventuella lokala regler/ speciella regler för tävlingen. Ägnar särskild uppmärksamhet åt gäster för att informera och klubbens olika faciliteter.</a:t>
            </a:r>
          </a:p>
        </p:txBody>
      </p:sp>
      <p:sp>
        <p:nvSpPr>
          <p:cNvPr id="3" name="Rubrik 2"/>
          <p:cNvSpPr>
            <a:spLocks noGrp="1"/>
          </p:cNvSpPr>
          <p:nvPr>
            <p:ph type="title"/>
          </p:nvPr>
        </p:nvSpPr>
        <p:spPr/>
        <p:txBody>
          <a:bodyPr/>
          <a:lstStyle/>
          <a:p>
            <a:pPr algn="ctr"/>
            <a:r>
              <a:rPr lang="sv-SE" sz="3200" dirty="0">
                <a:solidFill>
                  <a:prstClr val="black"/>
                </a:solidFill>
              </a:rPr>
              <a:t>Tävlingsarrangemang Bråvikens GK</a:t>
            </a:r>
            <a:br>
              <a:rPr lang="sv-SE" sz="3600" dirty="0">
                <a:solidFill>
                  <a:prstClr val="black"/>
                </a:solidFill>
              </a:rPr>
            </a:br>
            <a:r>
              <a:rPr lang="sv-SE" sz="2400" dirty="0">
                <a:solidFill>
                  <a:prstClr val="black"/>
                </a:solidFill>
              </a:rPr>
              <a:t>- Roller, administration shopen/ reception</a:t>
            </a:r>
            <a:endParaRPr lang="sv-SE" dirty="0"/>
          </a:p>
        </p:txBody>
      </p:sp>
      <p:sp>
        <p:nvSpPr>
          <p:cNvPr id="4" name="Platshållare för bildnummer 3"/>
          <p:cNvSpPr>
            <a:spLocks noGrp="1"/>
          </p:cNvSpPr>
          <p:nvPr>
            <p:ph type="sldNum" sz="quarter" idx="4294967295"/>
          </p:nvPr>
        </p:nvSpPr>
        <p:spPr>
          <a:xfrm>
            <a:off x="11187953" y="6253816"/>
            <a:ext cx="666983" cy="365125"/>
          </a:xfrm>
          <a:prstGeom prst="rect">
            <a:avLst/>
          </a:prstGeom>
        </p:spPr>
        <p:txBody>
          <a:bodyPr/>
          <a:lstStyle/>
          <a:p>
            <a:fld id="{6D8CCFDF-DFA5-484F-9FF8-7212AEA69C48}" type="slidenum">
              <a:rPr lang="sv-SE" smtClean="0"/>
              <a:pPr/>
              <a:t>9</a:t>
            </a:fld>
            <a:endParaRPr lang="sv-SE" dirty="0"/>
          </a:p>
        </p:txBody>
      </p:sp>
      <p:pic>
        <p:nvPicPr>
          <p:cNvPr id="5" name="Picture 4" descr="H:\Region Östergötland\Bilder\bollar i luft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9807" y="4607398"/>
            <a:ext cx="3677765" cy="1861869"/>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5">
            <a:extLst>
              <a:ext uri="{FF2B5EF4-FFF2-40B4-BE49-F238E27FC236}">
                <a16:creationId xmlns:a16="http://schemas.microsoft.com/office/drawing/2014/main" id="{6A1ACB06-DDBE-447F-B8FD-915406C884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762" y="312821"/>
            <a:ext cx="1240535" cy="1708484"/>
          </a:xfrm>
          <a:prstGeom prst="rect">
            <a:avLst/>
          </a:prstGeom>
        </p:spPr>
      </p:pic>
    </p:spTree>
    <p:extLst>
      <p:ext uri="{BB962C8B-B14F-4D97-AF65-F5344CB8AC3E}">
        <p14:creationId xmlns:p14="http://schemas.microsoft.com/office/powerpoint/2010/main" val="319454813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528</Words>
  <Application>Microsoft Office PowerPoint</Application>
  <PresentationFormat>Bredbild</PresentationFormat>
  <Paragraphs>113</Paragraphs>
  <Slides>17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Arial</vt:lpstr>
      <vt:lpstr>Calibri</vt:lpstr>
      <vt:lpstr>Calibri Light</vt:lpstr>
      <vt:lpstr>Office-tema</vt:lpstr>
      <vt:lpstr>Kick off Tävlingsvärdar 190409 - Dagens agenda</vt:lpstr>
      <vt:lpstr>Kick off Tävlingsvärdar 190409 - Bemanning klubbtävlingar, aktuellt läge</vt:lpstr>
      <vt:lpstr>Kick off Tävlingsvärdar 190409 - Bemanning klubbtävlingar,aktuellt läge</vt:lpstr>
      <vt:lpstr>Kick off Tävlingsvärdar 190409 - Bemanning Oakley Tour fredag 17 maj</vt:lpstr>
      <vt:lpstr>Kick off Tävlingsvärdar 190409 - Anslagstavlan</vt:lpstr>
      <vt:lpstr>Kick off Tävlingsvärdar 190409  - Seriespel</vt:lpstr>
      <vt:lpstr>Kick off Tävlingsvärdar 190409  - Tävlingskoncept</vt:lpstr>
      <vt:lpstr>Tävlingsarrangemang Bråvikens GK - Roller, huvudansvarig</vt:lpstr>
      <vt:lpstr>Tävlingsarrangemang Bråvikens GK - Roller, administration shopen/ reception</vt:lpstr>
      <vt:lpstr>Kick off Tävlingsvärdar 190409 -Golfident, hyra eller låna ut ett chip</vt:lpstr>
      <vt:lpstr>Kick off Tävlingsvärdar 190409 -Golfident, så här checkar man in</vt:lpstr>
      <vt:lpstr>Kick off Tävlingsvärdar 190409 -Golfident, så här registrerar man</vt:lpstr>
      <vt:lpstr>Kick off Tävlingsvärdar 190409 -Golfident, så här checkar du ut</vt:lpstr>
      <vt:lpstr>Kick off Tävlingsvärdar 190409 - Ta betalt, kort terminalen</vt:lpstr>
      <vt:lpstr>Tävlingsarrangemang Bråvikens GK - Roller, starter</vt:lpstr>
      <vt:lpstr>Tävlingsarrangemang Bråvikens GK - Roller, ta emot de tävlande vid avslut</vt:lpstr>
      <vt:lpstr>Tävlingsarrangemang Bråvikens GK - Roller, prisutdelare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Åsa Monier</dc:creator>
  <cp:lastModifiedBy>Åsa Monier</cp:lastModifiedBy>
  <cp:revision>8</cp:revision>
  <dcterms:created xsi:type="dcterms:W3CDTF">2019-02-04T10:02:02Z</dcterms:created>
  <dcterms:modified xsi:type="dcterms:W3CDTF">2019-04-09T08:20:45Z</dcterms:modified>
</cp:coreProperties>
</file>